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74" r:id="rId2"/>
  </p:sldMasterIdLst>
  <p:notesMasterIdLst>
    <p:notesMasterId r:id="rId10"/>
  </p:notesMasterIdLst>
  <p:sldIdLst>
    <p:sldId id="256" r:id="rId3"/>
    <p:sldId id="258" r:id="rId4"/>
    <p:sldId id="259" r:id="rId5"/>
    <p:sldId id="274" r:id="rId6"/>
    <p:sldId id="273" r:id="rId7"/>
    <p:sldId id="275"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85B"/>
    <a:srgbClr val="30A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11/25/2022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11/25/2022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11/25/2022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5C5C9-164C-46B3-A87E-7660D39D3106}" type="datetime2">
              <a:rPr lang="en-US" smtClean="0"/>
              <a:t>Friday, November 25, 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9401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CFF8A-AAF8-4A12-8A91-9CA0EAF6CBB9}"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0638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Friday, November 25, 2022</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6481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76244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CD382-DFDA-4722-A27A-59C21AD112F2}" type="datetime2">
              <a:rPr lang="en-US" smtClean="0"/>
              <a:t>Friday, November 25, 2022</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61965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Friday, November 25, 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25816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Friday, November 25, 2022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1978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F5FDCC-6AAC-4A08-B9E0-3793AB5E64C3}"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8953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11/25/2022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FE94D-439C-40F1-900E-BC07940E3988}"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306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0109570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52281048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854846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3799328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4064125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3730474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Friday, November 25,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4095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Friday, November 25,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31753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11/25/2022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2689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11/25/2022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11/25/2022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11/25/2022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11/25/2022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11/25/2022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11/25/2022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11/25/2022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11/25/2022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9500029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85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5F695A-1892-2FEF-BA09-B837577F0E31}"/>
              </a:ext>
            </a:extLst>
          </p:cNvPr>
          <p:cNvSpPr>
            <a:spLocks noGrp="1" noRot="1" noMove="1" noResize="1" noEditPoints="1" noAdjustHandles="1" noChangeArrowheads="1" noChangeShapeType="1"/>
          </p:cNvSpPr>
          <p:nvPr/>
        </p:nvSpPr>
        <p:spPr>
          <a:xfrm>
            <a:off x="0" y="0"/>
            <a:ext cx="2410691" cy="2671948"/>
          </a:xfrm>
          <a:prstGeom prst="rect">
            <a:avLst/>
          </a:prstGeom>
          <a:solidFill>
            <a:srgbClr val="333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4B176C3-2E05-A144-C831-50E93E28DE01}"/>
              </a:ext>
            </a:extLst>
          </p:cNvPr>
          <p:cNvSpPr txBox="1"/>
          <p:nvPr/>
        </p:nvSpPr>
        <p:spPr>
          <a:xfrm>
            <a:off x="1" y="129209"/>
            <a:ext cx="12085982" cy="2325756"/>
          </a:xfrm>
          <a:prstGeom prst="rect">
            <a:avLst/>
          </a:prstGeom>
        </p:spPr>
        <p:txBody>
          <a:bodyPr vert="horz" wrap="square" lIns="0" tIns="0" rIns="0" bIns="0" rtlCol="0" anchor="t" anchorCtr="0">
            <a:normAutofit fontScale="92500" lnSpcReduction="10000"/>
          </a:bodyPr>
          <a:lstStyle/>
          <a:p>
            <a:pPr algn="ctr">
              <a:lnSpc>
                <a:spcPct val="90000"/>
              </a:lnSpc>
              <a:spcBef>
                <a:spcPct val="0"/>
              </a:spcBef>
              <a:spcAft>
                <a:spcPts val="600"/>
              </a:spcAft>
            </a:pPr>
            <a:r>
              <a:rPr lang="en-US" sz="5400" b="1">
                <a:solidFill>
                  <a:schemeClr val="bg1"/>
                </a:solidFill>
                <a:latin typeface="iCiel Mijas" panose="02000506000000020004" pitchFamily="50" charset="0"/>
                <a:ea typeface="+mj-ea"/>
                <a:cs typeface="+mj-cs"/>
              </a:rPr>
              <a:t>CHỦ ĐỀ </a:t>
            </a:r>
            <a:r>
              <a:rPr lang="en-US" sz="7800" b="1">
                <a:solidFill>
                  <a:srgbClr val="FFC000"/>
                </a:solidFill>
                <a:latin typeface="iCiel Mijas" panose="02000506000000020004" pitchFamily="50" charset="0"/>
                <a:ea typeface="+mj-ea"/>
                <a:cs typeface="+mj-cs"/>
              </a:rPr>
              <a:t>C</a:t>
            </a:r>
            <a:endParaRPr lang="en-US" sz="5400" b="1">
              <a:solidFill>
                <a:srgbClr val="FFC000"/>
              </a:solidFill>
              <a:latin typeface="iCiel Mijas" panose="02000506000000020004" pitchFamily="50" charset="0"/>
              <a:ea typeface="+mj-ea"/>
              <a:cs typeface="+mj-cs"/>
            </a:endParaRPr>
          </a:p>
          <a:p>
            <a:pPr algn="ctr">
              <a:lnSpc>
                <a:spcPct val="90000"/>
              </a:lnSpc>
              <a:spcBef>
                <a:spcPct val="0"/>
              </a:spcBef>
              <a:spcAft>
                <a:spcPts val="600"/>
              </a:spcAft>
            </a:pPr>
            <a:r>
              <a:rPr lang="vi-VN" sz="5400" b="1">
                <a:solidFill>
                  <a:schemeClr val="bg1"/>
                </a:solidFill>
                <a:latin typeface="iCiel Mijas" panose="02000506000000020004" pitchFamily="50" charset="0"/>
                <a:ea typeface="+mj-ea"/>
                <a:cs typeface="+mj-cs"/>
              </a:rPr>
              <a:t>TỔ CHỨC LƯU TRỮ, TÌM KIẾM</a:t>
            </a:r>
            <a:endParaRPr lang="en-US" sz="5400" b="1">
              <a:solidFill>
                <a:schemeClr val="bg1"/>
              </a:solidFill>
              <a:latin typeface="iCiel Mijas" panose="02000506000000020004" pitchFamily="50" charset="0"/>
              <a:ea typeface="+mj-ea"/>
              <a:cs typeface="+mj-cs"/>
            </a:endParaRPr>
          </a:p>
          <a:p>
            <a:pPr algn="ctr">
              <a:lnSpc>
                <a:spcPct val="90000"/>
              </a:lnSpc>
              <a:spcBef>
                <a:spcPct val="0"/>
              </a:spcBef>
              <a:spcAft>
                <a:spcPts val="600"/>
              </a:spcAft>
            </a:pPr>
            <a:r>
              <a:rPr lang="vi-VN" sz="5400" b="1">
                <a:solidFill>
                  <a:schemeClr val="bg1"/>
                </a:solidFill>
                <a:latin typeface="iCiel Mijas" panose="02000506000000020004" pitchFamily="50" charset="0"/>
                <a:ea typeface="+mj-ea"/>
                <a:cs typeface="+mj-cs"/>
              </a:rPr>
              <a:t>VÀ TRAO ĐỔI THÔNG TIN </a:t>
            </a:r>
          </a:p>
        </p:txBody>
      </p:sp>
      <p:pic>
        <p:nvPicPr>
          <p:cNvPr id="2" name="Picture 1">
            <a:extLst>
              <a:ext uri="{FF2B5EF4-FFF2-40B4-BE49-F238E27FC236}">
                <a16:creationId xmlns:a16="http://schemas.microsoft.com/office/drawing/2014/main" id="{000425BC-F922-4BDD-D4C3-26F6E494C9C3}"/>
              </a:ext>
            </a:extLst>
          </p:cNvPr>
          <p:cNvPicPr>
            <a:picLocks noChangeAspect="1"/>
          </p:cNvPicPr>
          <p:nvPr/>
        </p:nvPicPr>
        <p:blipFill rotWithShape="1">
          <a:blip r:embed="rId2"/>
          <a:srcRect t="32677" b="8660"/>
          <a:stretch/>
        </p:blipFill>
        <p:spPr>
          <a:xfrm>
            <a:off x="20" y="2568531"/>
            <a:ext cx="12191980" cy="4273465"/>
          </a:xfrm>
          <a:custGeom>
            <a:avLst/>
            <a:gdLst/>
            <a:ahLst/>
            <a:cxnLst/>
            <a:rect l="l" t="t" r="r" b="b"/>
            <a:pathLst>
              <a:path w="12192000" h="4273465">
                <a:moveTo>
                  <a:pt x="5674827" y="107"/>
                </a:moveTo>
                <a:cubicBezTo>
                  <a:pt x="6770307" y="-2269"/>
                  <a:pt x="8062055" y="35744"/>
                  <a:pt x="8986322" y="35744"/>
                </a:cubicBezTo>
                <a:cubicBezTo>
                  <a:pt x="10233527" y="52639"/>
                  <a:pt x="11168930" y="69533"/>
                  <a:pt x="12015248" y="52639"/>
                </a:cubicBezTo>
                <a:lnTo>
                  <a:pt x="12192000" y="60460"/>
                </a:lnTo>
                <a:lnTo>
                  <a:pt x="12192000" y="4273465"/>
                </a:lnTo>
                <a:lnTo>
                  <a:pt x="0" y="4273465"/>
                </a:lnTo>
                <a:lnTo>
                  <a:pt x="0" y="65877"/>
                </a:lnTo>
                <a:lnTo>
                  <a:pt x="107413" y="52639"/>
                </a:lnTo>
                <a:cubicBezTo>
                  <a:pt x="716168" y="1955"/>
                  <a:pt x="1725810" y="137111"/>
                  <a:pt x="4665650" y="18850"/>
                </a:cubicBezTo>
                <a:cubicBezTo>
                  <a:pt x="4966315" y="6179"/>
                  <a:pt x="5309667" y="899"/>
                  <a:pt x="5674827" y="107"/>
                </a:cubicBezTo>
                <a:close/>
              </a:path>
            </a:pathLst>
          </a:custGeom>
        </p:spPr>
      </p:pic>
      <p:sp>
        <p:nvSpPr>
          <p:cNvPr id="8" name="TextBox 7">
            <a:extLst>
              <a:ext uri="{FF2B5EF4-FFF2-40B4-BE49-F238E27FC236}">
                <a16:creationId xmlns:a16="http://schemas.microsoft.com/office/drawing/2014/main" id="{518610D6-32D5-A21A-CCB3-6E2AC0591763}"/>
              </a:ext>
            </a:extLst>
          </p:cNvPr>
          <p:cNvSpPr txBox="1"/>
          <p:nvPr/>
        </p:nvSpPr>
        <p:spPr>
          <a:xfrm>
            <a:off x="2302990" y="3535545"/>
            <a:ext cx="7586041" cy="2074414"/>
          </a:xfrm>
          <a:prstGeom prst="rect">
            <a:avLst/>
          </a:prstGeom>
          <a:noFill/>
        </p:spPr>
        <p:txBody>
          <a:bodyPr wrap="square">
            <a:spAutoFit/>
          </a:bodyPr>
          <a:lstStyle/>
          <a:p>
            <a:pPr algn="ctr">
              <a:lnSpc>
                <a:spcPct val="110000"/>
              </a:lnSpc>
              <a:spcBef>
                <a:spcPts val="600"/>
              </a:spcBef>
              <a:spcAft>
                <a:spcPts val="600"/>
              </a:spcAft>
              <a:buClr>
                <a:schemeClr val="accent4"/>
              </a:buClr>
            </a:pPr>
            <a:r>
              <a:rPr lang="en-US" sz="5400" b="1" spc="20">
                <a:solidFill>
                  <a:srgbClr val="C00000"/>
                </a:solidFill>
                <a:latin typeface="iCiel Mijas" panose="02000506000000020004" pitchFamily="50" charset="0"/>
              </a:rPr>
              <a:t>BÀI 1</a:t>
            </a:r>
          </a:p>
          <a:p>
            <a:pPr algn="ctr">
              <a:lnSpc>
                <a:spcPct val="110000"/>
              </a:lnSpc>
              <a:spcBef>
                <a:spcPts val="600"/>
              </a:spcBef>
              <a:spcAft>
                <a:spcPts val="600"/>
              </a:spcAft>
              <a:buClr>
                <a:schemeClr val="accent4"/>
              </a:buClr>
            </a:pPr>
            <a:r>
              <a:rPr lang="en-US" sz="5400" b="1" spc="20">
                <a:solidFill>
                  <a:srgbClr val="C00000"/>
                </a:solidFill>
                <a:latin typeface="iCiel Mijas" panose="02000506000000020004" pitchFamily="50" charset="0"/>
              </a:rPr>
              <a:t>GIỚI THIỆU MẠNG XÃ HỘI</a:t>
            </a:r>
          </a:p>
        </p:txBody>
      </p:sp>
    </p:spTree>
    <p:extLst>
      <p:ext uri="{BB962C8B-B14F-4D97-AF65-F5344CB8AC3E}">
        <p14:creationId xmlns:p14="http://schemas.microsoft.com/office/powerpoint/2010/main" val="295831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9508F9-059D-895F-7C35-115D531C0EB5}"/>
              </a:ext>
            </a:extLst>
          </p:cNvPr>
          <p:cNvSpPr/>
          <p:nvPr/>
        </p:nvSpPr>
        <p:spPr>
          <a:xfrm>
            <a:off x="1697830" y="671054"/>
            <a:ext cx="10267190" cy="606123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spcBef>
                <a:spcPts val="600"/>
              </a:spcBef>
              <a:spcAft>
                <a:spcPts val="600"/>
              </a:spcAft>
              <a:buFontTx/>
              <a:buChar char="-"/>
            </a:pPr>
            <a:r>
              <a:rPr lang="vi-VN" sz="2800">
                <a:latin typeface="Open Sans" panose="020B0606030504020204" pitchFamily="34" charset="0"/>
                <a:ea typeface="Open Sans" panose="020B0606030504020204" pitchFamily="34" charset="0"/>
                <a:cs typeface="Open Sans" panose="020B0606030504020204" pitchFamily="34" charset="0"/>
              </a:rPr>
              <a:t>Mạng xã hội là một ứng dụng web kết nối các thành viên có cùng đặc điểm cá nhân như sở thích, lứa tuổi, nghề nghiệp hay lĩnh vực quan tâm.</a:t>
            </a: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lgn="just">
              <a:spcBef>
                <a:spcPts val="600"/>
              </a:spcBef>
              <a:spcAft>
                <a:spcPts val="600"/>
              </a:spcAft>
              <a:buFontTx/>
              <a:buChar char="-"/>
            </a:pPr>
            <a:r>
              <a:rPr lang="vi-VN" sz="2800">
                <a:latin typeface="Open Sans" panose="020B0606030504020204" pitchFamily="34" charset="0"/>
                <a:ea typeface="Open Sans" panose="020B0606030504020204" pitchFamily="34" charset="0"/>
                <a:cs typeface="Open Sans" panose="020B0606030504020204" pitchFamily="34" charset="0"/>
              </a:rPr>
              <a:t>Một số mạng xã hội hay được dùng hiện nay:</a:t>
            </a: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lgn="just">
              <a:spcBef>
                <a:spcPts val="600"/>
              </a:spcBef>
              <a:spcAft>
                <a:spcPts val="600"/>
              </a:spcAft>
              <a:buFontTx/>
              <a:buChar char="-"/>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lgn="just">
              <a:spcBef>
                <a:spcPts val="600"/>
              </a:spcBef>
              <a:spcAft>
                <a:spcPts val="600"/>
              </a:spcAft>
              <a:buFontTx/>
              <a:buChar char="-"/>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lgn="just">
              <a:spcBef>
                <a:spcPts val="600"/>
              </a:spcBef>
              <a:spcAft>
                <a:spcPts val="600"/>
              </a:spcAft>
              <a:buFontTx/>
              <a:buChar char="-"/>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lgn="just">
              <a:spcBef>
                <a:spcPts val="600"/>
              </a:spcBef>
              <a:spcAft>
                <a:spcPts val="600"/>
              </a:spcAft>
              <a:buFontTx/>
              <a:buChar char="-"/>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lgn="just">
              <a:spcBef>
                <a:spcPts val="600"/>
              </a:spcBef>
              <a:spcAft>
                <a:spcPts val="600"/>
              </a:spcAft>
              <a:buFontTx/>
              <a:buChar char="-"/>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lgn="just">
              <a:spcBef>
                <a:spcPts val="600"/>
              </a:spcBef>
              <a:spcAft>
                <a:spcPts val="600"/>
              </a:spcAft>
              <a:buFontTx/>
              <a:buChar char="-"/>
            </a:pP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78386ED-D435-886D-3AA7-3F4203EC4B8A}"/>
              </a:ext>
            </a:extLst>
          </p:cNvPr>
          <p:cNvSpPr txBox="1"/>
          <p:nvPr/>
        </p:nvSpPr>
        <p:spPr>
          <a:xfrm>
            <a:off x="1729541" y="128887"/>
            <a:ext cx="10965365" cy="646331"/>
          </a:xfrm>
          <a:prstGeom prst="rect">
            <a:avLst/>
          </a:prstGeom>
          <a:noFill/>
        </p:spPr>
        <p:txBody>
          <a:bodyPr wrap="square" rtlCol="0">
            <a:spAutoFit/>
          </a:bodyPr>
          <a:lstStyle/>
          <a:p>
            <a:pPr marL="742950" indent="-742950">
              <a:buAutoNum type="arabicPeriod"/>
            </a:pPr>
            <a:r>
              <a:rPr lang="en-US" sz="3600">
                <a:solidFill>
                  <a:srgbClr val="FFC000"/>
                </a:solidFill>
                <a:latin typeface="iCiel Mijas" panose="02000506000000020004" pitchFamily="50" charset="0"/>
              </a:rPr>
              <a:t>Khám phá mạng xã hội</a:t>
            </a:r>
          </a:p>
        </p:txBody>
      </p:sp>
      <p:pic>
        <p:nvPicPr>
          <p:cNvPr id="4" name="Picture 3">
            <a:extLst>
              <a:ext uri="{FF2B5EF4-FFF2-40B4-BE49-F238E27FC236}">
                <a16:creationId xmlns:a16="http://schemas.microsoft.com/office/drawing/2014/main" id="{C4FFB635-C6B7-1125-3719-CFA8902CB23D}"/>
              </a:ext>
            </a:extLst>
          </p:cNvPr>
          <p:cNvPicPr>
            <a:picLocks noChangeAspect="1"/>
          </p:cNvPicPr>
          <p:nvPr/>
        </p:nvPicPr>
        <p:blipFill>
          <a:blip r:embed="rId2"/>
          <a:stretch>
            <a:fillRect/>
          </a:stretch>
        </p:blipFill>
        <p:spPr>
          <a:xfrm>
            <a:off x="1873894" y="3382151"/>
            <a:ext cx="9610926" cy="3904678"/>
          </a:xfrm>
          <a:prstGeom prst="rect">
            <a:avLst/>
          </a:prstGeom>
        </p:spPr>
      </p:pic>
      <p:sp>
        <p:nvSpPr>
          <p:cNvPr id="6" name="TextBox 5">
            <a:extLst>
              <a:ext uri="{FF2B5EF4-FFF2-40B4-BE49-F238E27FC236}">
                <a16:creationId xmlns:a16="http://schemas.microsoft.com/office/drawing/2014/main" id="{49AB0385-A89A-39B0-FCD6-857379EA09B6}"/>
              </a:ext>
            </a:extLst>
          </p:cNvPr>
          <p:cNvSpPr txBox="1"/>
          <p:nvPr/>
        </p:nvSpPr>
        <p:spPr>
          <a:xfrm>
            <a:off x="3667540" y="4590748"/>
            <a:ext cx="1590260" cy="369332"/>
          </a:xfrm>
          <a:prstGeom prst="rect">
            <a:avLst/>
          </a:prstGeom>
          <a:noFill/>
        </p:spPr>
        <p:txBody>
          <a:bodyPr wrap="square" rtlCol="0">
            <a:spAutoFit/>
          </a:bodyPr>
          <a:lstStyle/>
          <a:p>
            <a:pPr algn="ct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Facebook</a:t>
            </a:r>
          </a:p>
        </p:txBody>
      </p:sp>
      <p:sp>
        <p:nvSpPr>
          <p:cNvPr id="7" name="TextBox 6">
            <a:extLst>
              <a:ext uri="{FF2B5EF4-FFF2-40B4-BE49-F238E27FC236}">
                <a16:creationId xmlns:a16="http://schemas.microsoft.com/office/drawing/2014/main" id="{27756C01-6872-8978-A7A3-AD73FD05D399}"/>
              </a:ext>
            </a:extLst>
          </p:cNvPr>
          <p:cNvSpPr txBox="1"/>
          <p:nvPr/>
        </p:nvSpPr>
        <p:spPr>
          <a:xfrm>
            <a:off x="6500193" y="4590748"/>
            <a:ext cx="1590260" cy="369332"/>
          </a:xfrm>
          <a:prstGeom prst="rect">
            <a:avLst/>
          </a:prstGeom>
          <a:noFill/>
        </p:spPr>
        <p:txBody>
          <a:bodyPr wrap="square" rtlCol="0">
            <a:spAutoFit/>
          </a:bodyPr>
          <a:lstStyle/>
          <a:p>
            <a:pPr algn="ct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YouTube</a:t>
            </a:r>
          </a:p>
        </p:txBody>
      </p:sp>
      <p:sp>
        <p:nvSpPr>
          <p:cNvPr id="8" name="TextBox 7">
            <a:extLst>
              <a:ext uri="{FF2B5EF4-FFF2-40B4-BE49-F238E27FC236}">
                <a16:creationId xmlns:a16="http://schemas.microsoft.com/office/drawing/2014/main" id="{539F19A8-696F-850E-B3E2-C42EC4863C12}"/>
              </a:ext>
            </a:extLst>
          </p:cNvPr>
          <p:cNvSpPr txBox="1"/>
          <p:nvPr/>
        </p:nvSpPr>
        <p:spPr>
          <a:xfrm>
            <a:off x="9332846" y="4590748"/>
            <a:ext cx="1590260" cy="369332"/>
          </a:xfrm>
          <a:prstGeom prst="rect">
            <a:avLst/>
          </a:prstGeom>
          <a:noFill/>
        </p:spPr>
        <p:txBody>
          <a:bodyPr wrap="square" rtlCol="0">
            <a:spAutoFit/>
          </a:bodyPr>
          <a:lstStyle/>
          <a:p>
            <a:pPr algn="ct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LinkedIn</a:t>
            </a:r>
          </a:p>
        </p:txBody>
      </p:sp>
      <p:sp>
        <p:nvSpPr>
          <p:cNvPr id="10" name="TextBox 9">
            <a:extLst>
              <a:ext uri="{FF2B5EF4-FFF2-40B4-BE49-F238E27FC236}">
                <a16:creationId xmlns:a16="http://schemas.microsoft.com/office/drawing/2014/main" id="{C414C8E0-75FB-3356-25EF-2EF910886D5B}"/>
              </a:ext>
            </a:extLst>
          </p:cNvPr>
          <p:cNvSpPr txBox="1"/>
          <p:nvPr/>
        </p:nvSpPr>
        <p:spPr>
          <a:xfrm>
            <a:off x="3667540" y="6302604"/>
            <a:ext cx="1590260" cy="369332"/>
          </a:xfrm>
          <a:prstGeom prst="rect">
            <a:avLst/>
          </a:prstGeom>
          <a:noFill/>
        </p:spPr>
        <p:txBody>
          <a:bodyPr wrap="square" rtlCol="0">
            <a:spAutoFit/>
          </a:bodyPr>
          <a:lstStyle/>
          <a:p>
            <a:pPr algn="ct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Twitter</a:t>
            </a:r>
          </a:p>
        </p:txBody>
      </p:sp>
      <p:sp>
        <p:nvSpPr>
          <p:cNvPr id="11" name="TextBox 10">
            <a:extLst>
              <a:ext uri="{FF2B5EF4-FFF2-40B4-BE49-F238E27FC236}">
                <a16:creationId xmlns:a16="http://schemas.microsoft.com/office/drawing/2014/main" id="{A88F218D-A75F-EA96-5CB0-DC8274D31E8B}"/>
              </a:ext>
            </a:extLst>
          </p:cNvPr>
          <p:cNvSpPr txBox="1"/>
          <p:nvPr/>
        </p:nvSpPr>
        <p:spPr>
          <a:xfrm>
            <a:off x="6500193" y="6302604"/>
            <a:ext cx="1590260" cy="369332"/>
          </a:xfrm>
          <a:prstGeom prst="rect">
            <a:avLst/>
          </a:prstGeom>
          <a:noFill/>
        </p:spPr>
        <p:txBody>
          <a:bodyPr wrap="square" rtlCol="0">
            <a:spAutoFit/>
          </a:bodyPr>
          <a:lstStyle/>
          <a:p>
            <a:pPr algn="ct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Instagram</a:t>
            </a:r>
          </a:p>
        </p:txBody>
      </p:sp>
      <p:sp>
        <p:nvSpPr>
          <p:cNvPr id="12" name="TextBox 11">
            <a:extLst>
              <a:ext uri="{FF2B5EF4-FFF2-40B4-BE49-F238E27FC236}">
                <a16:creationId xmlns:a16="http://schemas.microsoft.com/office/drawing/2014/main" id="{12D60DEC-BE54-7173-5ADD-4B89254406FA}"/>
              </a:ext>
            </a:extLst>
          </p:cNvPr>
          <p:cNvSpPr txBox="1"/>
          <p:nvPr/>
        </p:nvSpPr>
        <p:spPr>
          <a:xfrm>
            <a:off x="9332846" y="6302604"/>
            <a:ext cx="1590260" cy="369332"/>
          </a:xfrm>
          <a:prstGeom prst="rect">
            <a:avLst/>
          </a:prstGeom>
          <a:noFill/>
        </p:spPr>
        <p:txBody>
          <a:bodyPr wrap="square" rtlCol="0">
            <a:spAutoFit/>
          </a:bodyPr>
          <a:lstStyle/>
          <a:p>
            <a:pPr algn="ct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Zalo</a:t>
            </a:r>
          </a:p>
        </p:txBody>
      </p:sp>
    </p:spTree>
    <p:extLst>
      <p:ext uri="{BB962C8B-B14F-4D97-AF65-F5344CB8AC3E}">
        <p14:creationId xmlns:p14="http://schemas.microsoft.com/office/powerpoint/2010/main" val="295257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2032000" y="1625600"/>
            <a:ext cx="9453034" cy="3606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Mạng xã hội là ứng dụng trên Internet.</a:t>
            </a:r>
            <a:endPar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Nội dung trên mạng xã hội là do người dùng tự tạo ra và chia sẻ dưới dạng văn bản, hình ảnh, âm thanh, video. Nội dung được đăng tải lên và được hiển thị ngay lập tức.</a:t>
            </a:r>
            <a:endPar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27929CCD-E476-8AD4-1F61-8E7FFDFCBE0C}"/>
              </a:ext>
            </a:extLst>
          </p:cNvPr>
          <p:cNvSpPr txBox="1"/>
          <p:nvPr/>
        </p:nvSpPr>
        <p:spPr>
          <a:xfrm>
            <a:off x="1854464" y="856195"/>
            <a:ext cx="9630570"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2. Đặc điểm của mạng xã hội</a:t>
            </a:r>
            <a:endParaRPr lang="en-US" sz="3600">
              <a:solidFill>
                <a:srgbClr val="FFC000"/>
              </a:solidFill>
            </a:endParaRPr>
          </a:p>
        </p:txBody>
      </p:sp>
    </p:spTree>
    <p:extLst>
      <p:ext uri="{BB962C8B-B14F-4D97-AF65-F5344CB8AC3E}">
        <p14:creationId xmlns:p14="http://schemas.microsoft.com/office/powerpoint/2010/main" val="42768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1945349" y="1891993"/>
            <a:ext cx="9211733" cy="38653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Người dùng tạo ra hồ sơ cá nhân, kết bạn trên mạng xã hội.</a:t>
            </a: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Phát triển cộng đồng trên mạng xã hội bằng cách kết nối tài khoản của người dùng với tài khoản của các cá nhân, tổ chức khác.</a:t>
            </a:r>
          </a:p>
        </p:txBody>
      </p:sp>
      <p:sp>
        <p:nvSpPr>
          <p:cNvPr id="22" name="TextBox 21">
            <a:extLst>
              <a:ext uri="{FF2B5EF4-FFF2-40B4-BE49-F238E27FC236}">
                <a16:creationId xmlns:a16="http://schemas.microsoft.com/office/drawing/2014/main" id="{27929CCD-E476-8AD4-1F61-8E7FFDFCBE0C}"/>
              </a:ext>
            </a:extLst>
          </p:cNvPr>
          <p:cNvSpPr txBox="1"/>
          <p:nvPr/>
        </p:nvSpPr>
        <p:spPr>
          <a:xfrm>
            <a:off x="1735930" y="777501"/>
            <a:ext cx="9630570"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2. Đặc điểm của mạng xã hội</a:t>
            </a:r>
            <a:endParaRPr lang="en-US" sz="3600">
              <a:solidFill>
                <a:srgbClr val="FFC000"/>
              </a:solidFill>
            </a:endParaRPr>
          </a:p>
        </p:txBody>
      </p:sp>
    </p:spTree>
    <p:extLst>
      <p:ext uri="{BB962C8B-B14F-4D97-AF65-F5344CB8AC3E}">
        <p14:creationId xmlns:p14="http://schemas.microsoft.com/office/powerpoint/2010/main" val="301348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2116667" y="2061326"/>
            <a:ext cx="8991599" cy="36113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Tạo trang thông tin cá nhân, chia sẻ những ý tưởng của mình, bài viết, hình ảnh, video.</a:t>
            </a:r>
            <a:endPar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Thông báo về một số hoạt động, sự kiện trên mạng hay ngoài đời.</a:t>
            </a:r>
            <a:endPar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27929CCD-E476-8AD4-1F61-8E7FFDFCBE0C}"/>
              </a:ext>
            </a:extLst>
          </p:cNvPr>
          <p:cNvSpPr txBox="1"/>
          <p:nvPr/>
        </p:nvSpPr>
        <p:spPr>
          <a:xfrm>
            <a:off x="1941877" y="1025529"/>
            <a:ext cx="10250123"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3. Chức năng cơ bản của mạng xã hội</a:t>
            </a:r>
            <a:endParaRPr lang="en-US" sz="3600">
              <a:solidFill>
                <a:srgbClr val="FFC000"/>
              </a:solidFill>
            </a:endParaRPr>
          </a:p>
        </p:txBody>
      </p:sp>
    </p:spTree>
    <p:extLst>
      <p:ext uri="{BB962C8B-B14F-4D97-AF65-F5344CB8AC3E}">
        <p14:creationId xmlns:p14="http://schemas.microsoft.com/office/powerpoint/2010/main" val="77029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2082801" y="1775730"/>
            <a:ext cx="9160932" cy="3679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Bình luận, bày tỏ ý kiến đối với nội dung ở các trang của bạn bè.</a:t>
            </a: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Qua Messenger, em còn có thể gửi tin nhắn cho bạn </a:t>
            </a:r>
            <a:endPar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Thực hiện cuộc gọi trực tiếp như gọi điện thoại hay cuộc gọi video</a:t>
            </a:r>
          </a:p>
        </p:txBody>
      </p:sp>
      <p:sp>
        <p:nvSpPr>
          <p:cNvPr id="22" name="TextBox 21">
            <a:extLst>
              <a:ext uri="{FF2B5EF4-FFF2-40B4-BE49-F238E27FC236}">
                <a16:creationId xmlns:a16="http://schemas.microsoft.com/office/drawing/2014/main" id="{27929CCD-E476-8AD4-1F61-8E7FFDFCBE0C}"/>
              </a:ext>
            </a:extLst>
          </p:cNvPr>
          <p:cNvSpPr txBox="1"/>
          <p:nvPr/>
        </p:nvSpPr>
        <p:spPr>
          <a:xfrm>
            <a:off x="1769797" y="619128"/>
            <a:ext cx="10250123"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3. Chức năng cơ bản của mạng xã hội</a:t>
            </a:r>
            <a:endParaRPr lang="en-US" sz="3600">
              <a:solidFill>
                <a:srgbClr val="FFC000"/>
              </a:solidFill>
            </a:endParaRPr>
          </a:p>
        </p:txBody>
      </p:sp>
    </p:spTree>
    <p:extLst>
      <p:ext uri="{BB962C8B-B14F-4D97-AF65-F5344CB8AC3E}">
        <p14:creationId xmlns:p14="http://schemas.microsoft.com/office/powerpoint/2010/main" val="273589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4"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6"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7"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8"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41" name="Rectangle 40">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3D8A07A7-F287-2E0E-E5C3-7586B10B14DA}"/>
              </a:ext>
            </a:extLst>
          </p:cNvPr>
          <p:cNvPicPr/>
          <p:nvPr/>
        </p:nvPicPr>
        <p:blipFill rotWithShape="1">
          <a:blip r:embed="rId3"/>
          <a:srcRect l="55552" t="57713" r="6903" b="23408"/>
          <a:stretch/>
        </p:blipFill>
        <p:spPr bwMode="auto">
          <a:xfrm>
            <a:off x="643467" y="1886775"/>
            <a:ext cx="10905066" cy="308444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981881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112</TotalTime>
  <Words>294</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Corbel</vt:lpstr>
      <vt:lpstr>iCiel Mijas</vt:lpstr>
      <vt:lpstr>Open Sans</vt:lpstr>
      <vt:lpstr>Custom Design</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Ngọc</dc:creator>
  <cp:lastModifiedBy>Hồng Ngọc</cp:lastModifiedBy>
  <cp:revision>17</cp:revision>
  <dcterms:created xsi:type="dcterms:W3CDTF">2022-11-25T08:13:47Z</dcterms:created>
  <dcterms:modified xsi:type="dcterms:W3CDTF">2022-11-25T10:47:34Z</dcterms:modified>
</cp:coreProperties>
</file>